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335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69406" y="5134168"/>
            <a:ext cx="1014534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30" dirty="0">
                <a:solidFill>
                  <a:srgbClr val="FFFFFF"/>
                </a:solidFill>
                <a:latin typeface="Yu Gothic UI Semibold"/>
                <a:cs typeface="Yu Gothic UI Semibold"/>
              </a:rPr>
              <a:t>4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1854200" cy="551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 err="1" smtClean="0">
                <a:solidFill>
                  <a:srgbClr val="231F20"/>
                </a:solidFill>
                <a:latin typeface="標楷體"/>
                <a:cs typeface="標楷體"/>
              </a:rPr>
              <a:t>有梦最美</a:t>
            </a:r>
            <a:endParaRPr sz="3600" dirty="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001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Pursuing</a:t>
            </a:r>
            <a:r>
              <a:rPr sz="2400" b="1" spc="-9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our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D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eams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 err="1" smtClean="0">
                <a:solidFill>
                  <a:srgbClr val="31377D"/>
                </a:solidFill>
                <a:latin typeface="標楷體"/>
                <a:cs typeface="標楷體"/>
              </a:rPr>
              <a:t>第五课</a:t>
            </a:r>
            <a:endParaRPr sz="3000" dirty="0">
              <a:latin typeface="標楷體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司机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sījī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80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drive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chauﬀeur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学士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904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bacheloars, college degree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地摊</a:t>
            </a:r>
            <a:endParaRPr sz="14800" dirty="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dìtān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0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street stall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现象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xiànxiàng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0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phenomenon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稀奇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606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rare (and unique), singular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308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 dirty="0">
              <a:latin typeface="Times New Roman"/>
              <a:cs typeface="Times New Roman"/>
            </a:endParaRPr>
          </a:p>
          <a:p>
            <a:pPr marR="3265804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抢</a:t>
            </a:r>
            <a:endParaRPr sz="14800" dirty="0">
              <a:latin typeface="標楷體"/>
              <a:cs typeface="標楷體"/>
            </a:endParaRPr>
          </a:p>
          <a:p>
            <a:pPr marR="32651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rob, mug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批评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pīpíng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8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criticize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浪费</a:t>
            </a:r>
            <a:endParaRPr sz="14800" dirty="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làngfèi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05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waste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毕竟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bìjìng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0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after 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贡献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gòngxiàn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6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make contributions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2355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 dirty="0">
              <a:latin typeface="Times New Roman"/>
              <a:cs typeface="Times New Roman"/>
            </a:endParaRPr>
          </a:p>
          <a:p>
            <a:pPr marR="317055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梦</a:t>
            </a:r>
            <a:endParaRPr sz="14800" dirty="0">
              <a:latin typeface="標楷體"/>
              <a:cs typeface="標楷體"/>
            </a:endParaRPr>
          </a:p>
          <a:p>
            <a:pPr marR="31699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dream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的确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díquè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indeed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盲目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mángmù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blindly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升学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shēngxué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70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pursue further education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逃避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táobì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43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evade, escape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就业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501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(N/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employment; to get a job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延后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yánhòu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postpone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8" y="942851"/>
            <a:ext cx="8491220" cy="53649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 dirty="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啃老族</a:t>
            </a:r>
            <a:endParaRPr sz="14800" dirty="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kěnlǎozú</a:t>
            </a:r>
            <a:endParaRPr sz="7200" dirty="0">
              <a:latin typeface="Times New Roman"/>
              <a:cs typeface="Times New Roman"/>
            </a:endParaRPr>
          </a:p>
          <a:p>
            <a:pPr marL="12700" marR="202565">
              <a:lnSpc>
                <a:spcPct val="73800"/>
              </a:lnSpc>
              <a:spcBef>
                <a:spcPts val="4500"/>
              </a:spcBef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(N) a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sponge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”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, a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“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parasit</a:t>
            </a:r>
            <a:r>
              <a:rPr sz="4800" spc="-7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”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, somebody who feeds oﬀ the old </a:t>
            </a:r>
            <a:r>
              <a:rPr sz="4800" baseline="1736" dirty="0" smtClean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4800" baseline="1736" dirty="0" err="1" smtClean="0">
                <a:solidFill>
                  <a:srgbClr val="231F20"/>
                </a:solidFill>
                <a:latin typeface="標楷體"/>
                <a:cs typeface="標楷體"/>
              </a:rPr>
              <a:t>啃老</a:t>
            </a:r>
            <a:r>
              <a:rPr sz="4800" spc="-1200" baseline="1736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kěnlǎo, live oﬀ on</a:t>
            </a:r>
            <a:r>
              <a:rPr sz="4800" spc="-15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parents, lit.</a:t>
            </a:r>
            <a:endParaRPr sz="4800" baseline="1736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8" y="6105035"/>
            <a:ext cx="2768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gnaw on the old)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 dirty="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收摊</a:t>
            </a:r>
            <a:endParaRPr sz="14800" dirty="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shōutān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34758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close up shop (said of street stalls)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165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清洁队员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383298" y="5477470"/>
            <a:ext cx="83035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cleaning squad, street cleaners 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清洁</a:t>
            </a:r>
            <a:r>
              <a:rPr lang="en-US" altLang="zh-TW" sz="3200" spc="-1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qīngji</a:t>
            </a:r>
            <a:r>
              <a:rPr lang="en-US" altLang="zh-TW" sz="3200" spc="-5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é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to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clean;</a:t>
            </a:r>
            <a:r>
              <a:rPr sz="3200" spc="-5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队员</a:t>
            </a:r>
            <a:r>
              <a:rPr lang="zh-TW" altLang="en-US"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spc="-8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sz="3200" dirty="0" err="1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duìyuán</a:t>
            </a:r>
            <a:r>
              <a:rPr sz="3200" dirty="0" smtClean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team member)</a:t>
            </a:r>
            <a:endParaRPr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8" y="3967923"/>
            <a:ext cx="776732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29995">
              <a:lnSpc>
                <a:spcPct val="100000"/>
              </a:lnSpc>
              <a:tabLst>
                <a:tab pos="399859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qīngjié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duìyuán</a:t>
            </a:r>
            <a:endParaRPr sz="7200" dirty="0" smtClean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摆地摊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bǎi	dìtān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253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have a street stall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排队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páiduì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17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line up, stand in queue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大多数</a:t>
            </a:r>
            <a:endParaRPr sz="14800" dirty="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dàduōshù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4347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most, the majority of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话说回来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huàshuō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huílái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460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 the other hand, however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自食其力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19564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zìshí	qílì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8073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rely on yourself, to stand on your own two feet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 dirty="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下一期</a:t>
            </a:r>
            <a:endParaRPr sz="14800" dirty="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xiàyìqí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4359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next issue (of a periodical)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段</a:t>
            </a:r>
            <a:endParaRPr sz="14800" dirty="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4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a period of (time)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物价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wùjià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88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prices, commodity prices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00994" y="942851"/>
            <a:ext cx="64414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 dirty="0">
              <a:latin typeface="Times New Roman"/>
              <a:cs typeface="Times New Roman"/>
            </a:endParaRPr>
          </a:p>
          <a:p>
            <a:pPr marR="209105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上涨</a:t>
            </a:r>
            <a:endParaRPr sz="14800" dirty="0">
              <a:latin typeface="標楷體"/>
              <a:cs typeface="標楷體"/>
            </a:endParaRPr>
          </a:p>
          <a:p>
            <a:pPr marR="20910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2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rise (of prices)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所得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suǒdé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income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3746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 dirty="0">
              <a:latin typeface="Times New Roman"/>
              <a:cs typeface="Times New Roman"/>
            </a:endParaRPr>
          </a:p>
          <a:p>
            <a:pPr marR="3157855" algn="ctr">
              <a:lnSpc>
                <a:spcPct val="100000"/>
              </a:lnSpc>
              <a:spcBef>
                <a:spcPts val="880"/>
              </a:spcBef>
            </a:pPr>
            <a:r>
              <a:rPr sz="14800" dirty="0" smtClean="0">
                <a:solidFill>
                  <a:srgbClr val="231F20"/>
                </a:solidFill>
                <a:latin typeface="標楷體"/>
                <a:cs typeface="標楷體"/>
              </a:rPr>
              <a:t>涨</a:t>
            </a:r>
            <a:endParaRPr sz="14800" dirty="0">
              <a:latin typeface="標楷體"/>
              <a:cs typeface="標楷體"/>
            </a:endParaRPr>
          </a:p>
          <a:p>
            <a:pPr marR="31578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0623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rise (as of prices and water level)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371" y="942851"/>
            <a:ext cx="62134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 dirty="0">
              <a:latin typeface="Times New Roman"/>
              <a:cs typeface="Times New Roman"/>
            </a:endParaRPr>
          </a:p>
          <a:p>
            <a:pPr marL="62865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勉强</a:t>
            </a:r>
            <a:endParaRPr sz="148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miǎnqiǎng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9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barel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with great reluctance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 dirty="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校刊</a:t>
            </a:r>
            <a:endParaRPr sz="14800" dirty="0">
              <a:latin typeface="標楷體"/>
              <a:cs typeface="標楷體"/>
            </a:endParaRPr>
          </a:p>
          <a:p>
            <a:pPr marR="95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xiàokān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school newspape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school publications of all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793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sorts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根本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gēnběn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73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at all, in the slightest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组织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zǔzhī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158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ganization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 dirty="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抗议</a:t>
            </a:r>
            <a:endParaRPr sz="14800" dirty="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kàngyì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683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protest against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地价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land prices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 dirty="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房价</a:t>
            </a:r>
            <a:endParaRPr sz="14800" dirty="0">
              <a:latin typeface="標楷體"/>
              <a:cs typeface="標楷體"/>
            </a:endParaRPr>
          </a:p>
          <a:p>
            <a:pPr marR="24574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fángjià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50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housing prices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高涨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gāozhǎng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1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(upward)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造成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zàochéng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cause, produce, make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统计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tǒngjì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6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statistics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02123" y="942851"/>
            <a:ext cx="6435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 dirty="0">
              <a:latin typeface="Times New Roman"/>
              <a:cs typeface="Times New Roman"/>
            </a:endParaRPr>
          </a:p>
          <a:p>
            <a:pPr marR="228790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穷忙</a:t>
            </a:r>
            <a:endParaRPr sz="14800" dirty="0">
              <a:latin typeface="標楷體"/>
              <a:cs typeface="標楷體"/>
            </a:endParaRPr>
          </a:p>
          <a:p>
            <a:pPr marR="2287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qióngmáng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2892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busy doing things without achieving anything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全球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quánqiú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8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global, worldwide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采访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cǎifǎng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interview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景气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jǐngqì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859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prosperous, booming, economic conditions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施行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shīxíng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05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implement, put into eﬀect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薪资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xīnzī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7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salar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wages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多年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duōnián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93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for many years, for so long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未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70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yet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调高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tiáogāo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00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adjust upward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裁员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cáiyuán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47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lay oﬀ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观察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guānchá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59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observe, note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彩券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cǎiquàn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52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lottery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7795" y="942851"/>
            <a:ext cx="64103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 dirty="0">
              <a:latin typeface="Times New Roman"/>
              <a:cs typeface="Times New Roman"/>
            </a:endParaRPr>
          </a:p>
          <a:p>
            <a:pPr marR="2313305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中奖</a:t>
            </a:r>
            <a:endParaRPr sz="14800" dirty="0">
              <a:latin typeface="標楷體"/>
              <a:cs typeface="標楷體"/>
            </a:endParaRPr>
          </a:p>
          <a:p>
            <a:pPr marR="2312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zhòngjiǎng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2988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win (a prize or lottery), to hit a jackpot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校友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xiàoyǒu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alumnus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做梦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zuòmèng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4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dream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发财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fācái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53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strike it rich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脸色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liǎnsè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693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countenance (mood shown on face)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报导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bàodǎo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041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report, article, story (news)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指出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zhǐchū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5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indicate, point out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创业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chuàngyè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179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set up a business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餐饮业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cānyǐnyè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26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food and beverage industry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人生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rénshēng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33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life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 dirty="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及</a:t>
            </a:r>
            <a:endParaRPr sz="14800" dirty="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0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and (formal)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挑战</a:t>
            </a:r>
            <a:endParaRPr sz="14800" dirty="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tiǎozhàn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8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challenge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博士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bóshì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92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doctorate, PhD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培养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péiyǎng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85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cultivate, train, foster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实力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shílì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59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strength (not physical strength)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等待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děngdài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5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wait fo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await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 dirty="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拥有</a:t>
            </a:r>
            <a:endParaRPr sz="14800" dirty="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yǒngyǒu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93105" cy="444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(Vst) to have as one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’</a:t>
            </a:r>
            <a:r>
              <a:rPr sz="4800" baseline="1736" dirty="0">
                <a:solidFill>
                  <a:srgbClr val="231F20"/>
                </a:solidFill>
                <a:latin typeface="Times New Roman"/>
                <a:cs typeface="Times New Roman"/>
              </a:rPr>
              <a:t>s own, possess</a:t>
            </a:r>
            <a:endParaRPr sz="4800" baseline="1736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中国大陆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Zhōngguó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Dàlù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2656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Mainland China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存不了</a:t>
            </a:r>
            <a:endParaRPr sz="14800" dirty="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cúnbùliǎo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078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can't save (money)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165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无壳蜗牛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383299" y="5925017"/>
            <a:ext cx="384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buy their own home)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8030209" cy="2016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7995">
              <a:lnSpc>
                <a:spcPct val="100000"/>
              </a:lnSpc>
              <a:tabLst>
                <a:tab pos="39471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wúké	guāniú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lnSpc>
                <a:spcPts val="3825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"snails without shells" (people who cannot aﬀord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800100" y="1824698"/>
            <a:ext cx="7543800" cy="2165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 err="1" smtClean="0"/>
              <a:t>贫富不均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383298" y="5477470"/>
            <a:ext cx="7960601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gap between the rich and the poo</a:t>
            </a:r>
            <a:r>
              <a:rPr lang="en-US" altLang="zh-TW" sz="3200" spc="-135" dirty="0" smtClean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 unequal</a:t>
            </a:r>
            <a:endParaRPr lang="en-US" altLang="zh-TW" sz="3200" dirty="0" smtClean="0">
              <a:latin typeface="Times New Roman"/>
              <a:cs typeface="Times New Roman"/>
            </a:endParaRPr>
          </a:p>
          <a:p>
            <a:pPr marL="12700">
              <a:lnSpc>
                <a:spcPts val="3600"/>
              </a:lnSpc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distribution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wealth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3967923"/>
            <a:ext cx="700595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5960">
              <a:lnSpc>
                <a:spcPct val="100000"/>
              </a:lnSpc>
              <a:tabLst>
                <a:tab pos="41249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pínfù	</a:t>
            </a: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bùjūn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苦哈哈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kǔ	hāhā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36150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bitter life, very poorly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0100" y="1811998"/>
            <a:ext cx="75438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err="1" smtClean="0"/>
              <a:t>另谋发展</a:t>
            </a:r>
            <a:r>
              <a:rPr dirty="0" smtClean="0"/>
              <a:t/>
            </a:r>
            <a:br>
              <a:rPr dirty="0" smtClean="0"/>
            </a:br>
            <a:r>
              <a:rPr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lìngmóu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	fāzhǎn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5138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seek opportunities elsewhere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40523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 dirty="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 err="1" smtClean="0">
                <a:solidFill>
                  <a:srgbClr val="231F20"/>
                </a:solidFill>
                <a:latin typeface="標楷體"/>
                <a:cs typeface="標楷體"/>
              </a:rPr>
              <a:t>学位</a:t>
            </a:r>
            <a:endParaRPr sz="14800" dirty="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xuéwèi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105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academic degree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 dirty="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恨不得</a:t>
            </a:r>
            <a:endParaRPr sz="14800" dirty="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hènbùdé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4899" y="5745018"/>
            <a:ext cx="4326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dying to, desperately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一夜致富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1803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yíyè	zhìfù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84899" y="5745018"/>
            <a:ext cx="4100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become rich overnight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II-48</a:t>
            </a:r>
            <a:endParaRPr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234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II-49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一片天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yípiàntiān</a:t>
            </a:r>
            <a:endParaRPr sz="7200" dirty="0">
              <a:latin typeface="Times New Roman"/>
              <a:cs typeface="Times New Roman"/>
            </a:endParaRPr>
          </a:p>
          <a:p>
            <a:pPr marL="12700" marR="210185" indent="101600">
              <a:lnSpc>
                <a:spcPct val="73800"/>
              </a:lnSpc>
              <a:spcBef>
                <a:spcPts val="440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"place in the sun", a job that makes you happy and provides you with all the money and things that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6105017"/>
            <a:ext cx="3084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you want, paradise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 dirty="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考</a:t>
            </a:r>
            <a:endParaRPr sz="14800" dirty="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a test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868</Words>
  <Application>Microsoft Office PowerPoint</Application>
  <PresentationFormat>如螢幕大小 (4:3)</PresentationFormat>
  <Paragraphs>331</Paragraphs>
  <Slides>82</Slides>
  <Notes>82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82</vt:i4>
      </vt:variant>
    </vt:vector>
  </HeadingPairs>
  <TitlesOfParts>
    <vt:vector size="88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话说回来 huàshuō huílái</vt:lpstr>
      <vt:lpstr>自食其力 zìshí qílì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中国大陆 Zhōngguó Dàlù</vt:lpstr>
      <vt:lpstr>PowerPoint 簡報</vt:lpstr>
      <vt:lpstr>PowerPoint 簡報</vt:lpstr>
      <vt:lpstr>PowerPoint 簡報</vt:lpstr>
      <vt:lpstr>PowerPoint 簡報</vt:lpstr>
      <vt:lpstr>另谋发展 lìngmóu fāzhǎn</vt:lpstr>
      <vt:lpstr>PowerPoint 簡報</vt:lpstr>
      <vt:lpstr>一夜致富 yíyè zhìfù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7</cp:revision>
  <dcterms:created xsi:type="dcterms:W3CDTF">2017-05-22T09:12:39Z</dcterms:created>
  <dcterms:modified xsi:type="dcterms:W3CDTF">2018-04-19T09:15:35Z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2017-05-22T00:00:00Z</vt:filetime>
  </property>
  <property fmtid="{D5CDD505-2E9C-101B-9397-08002B2CF9AE}" pid="3" name="LastSaved">
    <vt:filetime>2017-05-22T00:00:00Z</vt:filetime>
  </property>
</Properties>
</file>