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media/image3.jpg" ContentType="image/jpeg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2555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619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5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5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5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5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5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5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5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5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5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5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5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5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5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5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5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4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5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4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4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69406" y="5134168"/>
            <a:ext cx="1014534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30" dirty="0">
                <a:solidFill>
                  <a:srgbClr val="FFFFFF"/>
                </a:solidFill>
                <a:latin typeface="Yu Gothic UI Semibold"/>
                <a:cs typeface="Yu Gothic UI Semibold"/>
              </a:rPr>
              <a:t>4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2311400" cy="5514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15"/>
              </a:lnSpc>
            </a:pPr>
            <a:r>
              <a:rPr sz="3600" dirty="0" err="1" smtClean="0">
                <a:solidFill>
                  <a:srgbClr val="231F20"/>
                </a:solidFill>
                <a:latin typeface="標楷體"/>
                <a:cs typeface="標楷體"/>
              </a:rPr>
              <a:t>他们的选择</a:t>
            </a:r>
            <a:endParaRPr sz="3600" dirty="0">
              <a:latin typeface="標楷體"/>
              <a:cs typeface="標楷體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99299" y="3692041"/>
            <a:ext cx="1721485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70"/>
              </a:lnSpc>
            </a:pP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Their</a:t>
            </a:r>
            <a:r>
              <a:rPr sz="2400" b="1" spc="-4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075295"/>
                </a:solidFill>
                <a:latin typeface="Times New Roman"/>
                <a:cs typeface="Times New Roman"/>
              </a:rPr>
              <a:t>Choice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99299" y="2354999"/>
            <a:ext cx="1168400" cy="461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sz="3000" dirty="0" err="1" smtClean="0">
                <a:solidFill>
                  <a:srgbClr val="31377D"/>
                </a:solidFill>
                <a:latin typeface="標楷體"/>
                <a:cs typeface="標楷體"/>
              </a:rPr>
              <a:t>第八课</a:t>
            </a:r>
            <a:endParaRPr sz="3000" dirty="0">
              <a:latin typeface="標楷體"/>
              <a:cs typeface="標楷體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难免</a:t>
            </a:r>
            <a:endParaRPr sz="14800" dirty="0">
              <a:latin typeface="標楷體"/>
              <a:cs typeface="標楷體"/>
            </a:endParaRPr>
          </a:p>
          <a:p>
            <a:pPr marR="23069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nánmiǎn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0444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inevitabl</a:t>
            </a:r>
            <a:r>
              <a:rPr sz="3200" spc="-215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hard to avoid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费用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fèiyòng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162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costs, expense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8744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2394585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观念</a:t>
            </a:r>
            <a:endParaRPr sz="14800" dirty="0">
              <a:latin typeface="標楷體"/>
              <a:cs typeface="標楷體"/>
            </a:endParaRPr>
          </a:p>
          <a:p>
            <a:pPr marR="23945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guānniàn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972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concept, notion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代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066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generation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婚姻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hūnyīn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355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marriage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束缚</a:t>
            </a:r>
            <a:endParaRPr sz="14800" dirty="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shùfú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15073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be fettered b</a:t>
            </a:r>
            <a:r>
              <a:rPr sz="3200" spc="-215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bound b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shackled by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追求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zhuīqiú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926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pursue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倒是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dàoshì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306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on the other hand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推行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tuīxíng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638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promote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生育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shēngyù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4980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(V/N) to have babies; reproduction, childbirth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 dirty="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王丽华</a:t>
            </a:r>
            <a:endParaRPr sz="14800" dirty="0">
              <a:latin typeface="標楷體"/>
              <a:cs typeface="標楷體"/>
            </a:endParaRPr>
          </a:p>
          <a:p>
            <a:pPr marR="1365885" algn="ctr">
              <a:lnSpc>
                <a:spcPct val="100000"/>
              </a:lnSpc>
              <a:spcBef>
                <a:spcPts val="655"/>
              </a:spcBef>
              <a:tabLst>
                <a:tab pos="24117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Wáng	Lìhuá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36804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 woman from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25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aiwan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补助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bǔzhù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3087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(V/N) to subsidize; subsid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allowance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老人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lǎorén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503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old people, seniors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8" y="942851"/>
            <a:ext cx="849122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 dirty="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夫妇</a:t>
            </a:r>
            <a:endParaRPr sz="14800" dirty="0">
              <a:latin typeface="標楷體"/>
              <a:cs typeface="標楷體"/>
            </a:endParaRPr>
          </a:p>
          <a:p>
            <a:pPr marR="105410" algn="ctr">
              <a:lnSpc>
                <a:spcPct val="100000"/>
              </a:lnSpc>
              <a:spcBef>
                <a:spcPts val="655"/>
              </a:spcBef>
            </a:pP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fūfù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486400"/>
            <a:ext cx="8491219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(N) husband and wife, couple </a:t>
            </a:r>
            <a:r>
              <a:rPr lang="en-US" altLang="zh-TW" sz="3200" spc="-5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夫 </a:t>
            </a:r>
            <a:r>
              <a:rPr lang="zh-TW" altLang="en-US" sz="3200" spc="-8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-</a:t>
            </a:r>
            <a:r>
              <a:rPr lang="en-US" altLang="zh-TW" sz="3200" dirty="0" err="1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fū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man; </a:t>
            </a:r>
            <a:r>
              <a:rPr lang="zh-TW" altLang="en-US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妇 </a:t>
            </a:r>
            <a:r>
              <a:rPr lang="zh-TW" altLang="en-US" sz="3200" spc="-805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-</a:t>
            </a:r>
            <a:r>
              <a:rPr lang="en-US" altLang="zh-TW" sz="3200" dirty="0" err="1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fù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12700">
              <a:lnSpc>
                <a:spcPts val="36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woman</a:t>
            </a:r>
            <a:r>
              <a:rPr sz="32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endParaRPr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独生子</a:t>
            </a:r>
            <a:endParaRPr sz="14800" dirty="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dúshēngzǐ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905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only child (male)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41973" y="942851"/>
            <a:ext cx="5432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 dirty="0">
              <a:latin typeface="Times New Roman"/>
              <a:cs typeface="Times New Roman"/>
            </a:endParaRPr>
          </a:p>
          <a:p>
            <a:pPr marR="3164205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宠</a:t>
            </a:r>
            <a:endParaRPr sz="14800" dirty="0">
              <a:latin typeface="標楷體"/>
              <a:cs typeface="標楷體"/>
            </a:endParaRPr>
          </a:p>
          <a:p>
            <a:pPr marR="3164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chǒng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2138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spoil (somebody)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职业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zhíyè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707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occupation, profession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699"/>
            <a:ext cx="9144000" cy="68453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83298" y="942851"/>
            <a:ext cx="849122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I-25</a:t>
            </a:r>
            <a:endParaRPr sz="3000" dirty="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妇产科</a:t>
            </a:r>
            <a:endParaRPr sz="14800" dirty="0">
              <a:latin typeface="標楷體"/>
              <a:cs typeface="標楷體"/>
            </a:endParaRPr>
          </a:p>
          <a:p>
            <a:pPr marR="104775" algn="ctr">
              <a:lnSpc>
                <a:spcPct val="100000"/>
              </a:lnSpc>
              <a:spcBef>
                <a:spcPts val="655"/>
              </a:spcBef>
            </a:pP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fùchǎnkē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8" y="5486400"/>
            <a:ext cx="8491220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(N) obstetrics and gynecology, OB/GYN (</a:t>
            </a:r>
            <a:r>
              <a:rPr lang="zh-TW" altLang="en-US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妇 </a:t>
            </a:r>
            <a:r>
              <a:rPr lang="zh-TW" altLang="en-US" sz="3200" spc="-8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-</a:t>
            </a:r>
            <a:r>
              <a:rPr lang="en-US" altLang="zh-TW" sz="3200" dirty="0" err="1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fù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woman</a:t>
            </a:r>
            <a:r>
              <a:rPr sz="32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; </a:t>
            </a:r>
            <a:r>
              <a:rPr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产</a:t>
            </a:r>
            <a:r>
              <a:rPr lang="zh-TW" altLang="en-US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sz="3200" spc="-8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sz="3200" spc="-5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-</a:t>
            </a:r>
            <a:r>
              <a:rPr sz="32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chǎn, produce; </a:t>
            </a:r>
            <a:r>
              <a:rPr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科</a:t>
            </a:r>
            <a:r>
              <a:rPr lang="zh-TW" altLang="en-US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sz="3200" spc="-8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-kē, department)</a:t>
            </a:r>
            <a:endParaRPr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I-26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失业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shīyè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50315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lose one's job, to become unemployed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8" y="942851"/>
            <a:ext cx="849122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I-27</a:t>
            </a:r>
            <a:endParaRPr sz="3000" dirty="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补习班</a:t>
            </a:r>
            <a:endParaRPr sz="14800" dirty="0">
              <a:latin typeface="標楷體"/>
              <a:cs typeface="標楷體"/>
            </a:endParaRPr>
          </a:p>
          <a:p>
            <a:pPr marR="105410" algn="ctr">
              <a:lnSpc>
                <a:spcPct val="100000"/>
              </a:lnSpc>
              <a:spcBef>
                <a:spcPts val="655"/>
              </a:spcBef>
            </a:pP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bǔxíbān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486400"/>
            <a:ext cx="8491219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(N) cram school (</a:t>
            </a:r>
            <a:r>
              <a:rPr lang="zh-TW" altLang="en-US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补习 </a:t>
            </a:r>
            <a:r>
              <a:rPr lang="zh-TW" altLang="en-US" sz="3200" spc="-805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bǔxí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supplement studies;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12700">
              <a:lnSpc>
                <a:spcPts val="36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班</a:t>
            </a:r>
            <a:r>
              <a:rPr sz="3200" spc="-8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-</a:t>
            </a:r>
            <a:r>
              <a:rPr sz="3200" dirty="0" err="1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bān</a:t>
            </a:r>
            <a:r>
              <a:rPr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class)</a:t>
            </a:r>
            <a:endParaRPr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不可思议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bùkě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sīyì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78701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hard to comprehend, beyond logic, unbelievable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I-28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鲁亚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Lǔ</a:t>
            </a:r>
            <a:r>
              <a:rPr sz="7200" spc="-27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Yǎ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31527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 man from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114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urkey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有话直说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yǒuhuà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zhíshuō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774128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be frank, don't hold anything back, spit it out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I-29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娃娃推车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wáwa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tuīchē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22256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baby carriage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I-30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不足为奇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bùzú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wéiqí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58959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nothing strange, not surprising at all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I-31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I-32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远远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yuǎnyuǎn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9848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by far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传宗接代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chuánzōng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jiēdài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384047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carry on the family line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I-33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无拘无束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wújū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wúshù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51822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carefree, free, do as one pleases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I-34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I-35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老一辈</a:t>
            </a:r>
            <a:endParaRPr sz="14800" dirty="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lǎoyíbèi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32759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the older generation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300" y="1989799"/>
            <a:ext cx="7645400" cy="29057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2000" dirty="0">
                <a:solidFill>
                  <a:srgbClr val="231F20"/>
                </a:solidFill>
                <a:latin typeface="標楷體"/>
                <a:cs typeface="標楷體"/>
              </a:rPr>
              <a:t>一胎化政策</a:t>
            </a:r>
            <a:endParaRPr sz="12000" dirty="0">
              <a:latin typeface="標楷體"/>
              <a:cs typeface="標楷體"/>
            </a:endParaRPr>
          </a:p>
          <a:p>
            <a:pPr marL="1270" algn="ctr">
              <a:lnSpc>
                <a:spcPct val="100000"/>
              </a:lnSpc>
              <a:spcBef>
                <a:spcPts val="2060"/>
              </a:spcBef>
              <a:tabLst>
                <a:tab pos="317563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yìtāihuà	zhèngcè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28479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One Child Policy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I-36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I-37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这下子</a:t>
            </a:r>
            <a:endParaRPr sz="14800" dirty="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zhèxiàzi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28244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as a consequence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 dirty="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已</a:t>
            </a:r>
            <a:endParaRPr sz="14800" dirty="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496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already (formal)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论文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lùnwén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5043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thesis, dissertation, scholarly article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024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 dirty="0">
              <a:latin typeface="Times New Roman"/>
              <a:cs typeface="Times New Roman"/>
            </a:endParaRPr>
          </a:p>
          <a:p>
            <a:pPr marR="14300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生育率</a:t>
            </a:r>
            <a:endParaRPr sz="14800" dirty="0">
              <a:latin typeface="標楷體"/>
              <a:cs typeface="標楷體"/>
            </a:endParaRPr>
          </a:p>
          <a:p>
            <a:pPr marR="14300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shēngyùlǜ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1355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birth rate 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率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-lǜ, rate)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离婚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líhūn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093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(Vp-sep) to get divorced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年龄</a:t>
            </a:r>
            <a:endParaRPr sz="14800" dirty="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niánlíng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2553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age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 dirty="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较</a:t>
            </a:r>
            <a:endParaRPr sz="14800" dirty="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8153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comparatively more (formal)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 dirty="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使</a:t>
            </a:r>
            <a:endParaRPr sz="14800" dirty="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828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cause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行业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hángyè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6418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businesses, walks of life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重大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zhòngdà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258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enormous, heavy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024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 dirty="0">
              <a:latin typeface="Times New Roman"/>
              <a:cs typeface="Times New Roman"/>
            </a:endParaRPr>
          </a:p>
          <a:p>
            <a:pPr marR="14300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幼稚园</a:t>
            </a:r>
            <a:endParaRPr sz="14800" dirty="0">
              <a:latin typeface="標楷體"/>
              <a:cs typeface="標楷體"/>
            </a:endParaRPr>
          </a:p>
          <a:p>
            <a:pPr marR="14300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yòuzhìyuán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381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kinde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garten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29594" y="942851"/>
            <a:ext cx="630809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 dirty="0">
              <a:latin typeface="Times New Roman"/>
              <a:cs typeface="Times New Roman"/>
            </a:endParaRPr>
          </a:p>
          <a:p>
            <a:pPr marL="6223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招生</a:t>
            </a:r>
            <a:endParaRPr sz="148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zhāoshēng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9613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recruit students, ﬁnd students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094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2458085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减班</a:t>
            </a:r>
            <a:endParaRPr sz="14800" dirty="0">
              <a:latin typeface="標楷體"/>
              <a:cs typeface="標楷體"/>
            </a:endParaRPr>
          </a:p>
          <a:p>
            <a:pPr marR="245745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jiǎnbān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0933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(Vp-sep) to reduce enrollments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反正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fǎnzhèng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032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in any case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将</a:t>
            </a:r>
            <a:endParaRPr sz="14800" dirty="0">
              <a:latin typeface="標楷體"/>
              <a:cs typeface="標楷體"/>
            </a:endParaRPr>
          </a:p>
          <a:p>
            <a:pPr marL="381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996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will soon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8" y="942851"/>
            <a:ext cx="855472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 dirty="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少子化</a:t>
            </a:r>
            <a:endParaRPr sz="14800" dirty="0">
              <a:latin typeface="標楷體"/>
              <a:cs typeface="標楷體"/>
            </a:endParaRPr>
          </a:p>
          <a:p>
            <a:pPr marR="168275" algn="ctr">
              <a:lnSpc>
                <a:spcPct val="100000"/>
              </a:lnSpc>
              <a:spcBef>
                <a:spcPts val="655"/>
              </a:spcBef>
            </a:pP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shǎozǐhuà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477470"/>
            <a:ext cx="8303501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 err="1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Vp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low birth rate </a:t>
            </a:r>
            <a:r>
              <a:rPr lang="en-US" altLang="zh-TW" sz="3200" spc="-5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少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few; </a:t>
            </a:r>
            <a:r>
              <a:rPr lang="zh-TW" altLang="en-US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子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children;</a:t>
            </a:r>
            <a:r>
              <a:rPr lang="en-US" altLang="zh-TW" sz="3200" spc="-5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化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-</a:t>
            </a:r>
            <a:r>
              <a:rPr sz="3200" dirty="0" err="1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huà</a:t>
            </a:r>
            <a:r>
              <a:rPr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-</a:t>
            </a:r>
            <a:r>
              <a:rPr sz="3200" dirty="0" err="1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ize</a:t>
            </a:r>
            <a:r>
              <a:rPr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suﬃx indicating </a:t>
            </a:r>
            <a:r>
              <a:rPr sz="3200" dirty="0" err="1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tranformation</a:t>
            </a:r>
            <a:r>
              <a:rPr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endParaRPr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连锁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liánsuǒ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995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(Vs-attr) chain, franchise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儿童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értóng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952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child (ren)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美语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Měiyǔ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077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(American) English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倒闭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dǎobì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2589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go out of business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何况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hékuàng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033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much less, let alone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无法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wúfǎ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020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to be unable 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未来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wèilái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617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future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远景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yuǎnjǐng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981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future prospects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不只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bùzhǐ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415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not only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足够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zúgòu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459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enough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加入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jiārù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406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ente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join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老化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lǎohuà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976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aging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II-25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针对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zhēnduì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386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(Prep) aimed at, directed at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543547" y="942851"/>
            <a:ext cx="53943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II-26</a:t>
            </a:r>
            <a:endParaRPr sz="3000" dirty="0">
              <a:latin typeface="Times New Roman"/>
              <a:cs typeface="Times New Roman"/>
            </a:endParaRPr>
          </a:p>
          <a:p>
            <a:pPr marR="3329304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项</a:t>
            </a:r>
            <a:endParaRPr sz="14800" dirty="0">
              <a:latin typeface="標楷體"/>
              <a:cs typeface="標楷體"/>
            </a:endParaRPr>
          </a:p>
          <a:p>
            <a:pPr marR="33286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4820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(M) item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II-27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措施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cuòshī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453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measure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II-28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减税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jiǎnshuì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4730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reduce taxes, tax break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II-29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延长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yáncháng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7999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extended, make longer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产假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chǎnjià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080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maternity leave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II-31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托育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tuōyù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805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childcare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哈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hā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3011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(Ptc) ha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II-32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胎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tāi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1985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embryo, birth, child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II-33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领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lǐng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4991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receive, withdraw (money)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II-34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元</a:t>
            </a:r>
            <a:endParaRPr sz="14800" dirty="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yuán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8101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dollar (or other currency)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II-35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成年</a:t>
            </a:r>
            <a:endParaRPr sz="14800" dirty="0">
              <a:latin typeface="標楷體"/>
              <a:cs typeface="標楷體"/>
            </a:endParaRPr>
          </a:p>
          <a:p>
            <a:pPr marL="13335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chéngnián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0191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come to age, enter adulthood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II-36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除非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chúfēi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047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(Conj) unless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II-37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整体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zhěngtǐ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199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overall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II-38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否则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fǒuzé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686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(Conj) otherwise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II-39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妇女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fùnǚ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878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woman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意愿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yìyuàn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367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intention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II-41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祖父母</a:t>
            </a:r>
            <a:endParaRPr sz="14800" dirty="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zǔfùmǔ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2011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paternal grandparents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代替</a:t>
            </a:r>
            <a:endParaRPr sz="14800" dirty="0">
              <a:latin typeface="標楷體"/>
              <a:cs typeface="標楷體"/>
            </a:endParaRPr>
          </a:p>
          <a:p>
            <a:pPr marR="23056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dàitì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4889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substitute, to be in place of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孙女</a:t>
            </a:r>
            <a:endParaRPr sz="14800" dirty="0">
              <a:latin typeface="標楷體"/>
              <a:cs typeface="標楷體"/>
            </a:endParaRPr>
          </a:p>
          <a:p>
            <a:pPr marR="24657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sūnnǚ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384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granddaughter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41973" y="942851"/>
            <a:ext cx="5495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II-43</a:t>
            </a:r>
            <a:endParaRPr sz="3000" dirty="0">
              <a:latin typeface="Times New Roman"/>
              <a:cs typeface="Times New Roman"/>
            </a:endParaRPr>
          </a:p>
          <a:p>
            <a:pPr marR="322770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重</a:t>
            </a:r>
            <a:endParaRPr sz="14800" dirty="0">
              <a:latin typeface="標楷體"/>
              <a:cs typeface="標楷體"/>
            </a:endParaRPr>
          </a:p>
          <a:p>
            <a:pPr marR="32277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zhòng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199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heavy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预算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yùsuàn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976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budget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II-45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财政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cáizhèng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649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ﬁnance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78917" y="942851"/>
            <a:ext cx="635889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II-46</a:t>
            </a:r>
            <a:endParaRPr sz="3000" dirty="0">
              <a:latin typeface="Times New Roman"/>
              <a:cs typeface="Times New Roman"/>
            </a:endParaRPr>
          </a:p>
          <a:p>
            <a:pPr marR="236474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沉重</a:t>
            </a:r>
            <a:endParaRPr sz="14800" dirty="0">
              <a:latin typeface="標楷體"/>
              <a:cs typeface="標楷體"/>
            </a:endParaRPr>
          </a:p>
          <a:p>
            <a:pPr marR="23641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chénzhòng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199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heavy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II-47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有效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yǒuxiào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459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eﬀective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67646" y="942851"/>
            <a:ext cx="546989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II-48</a:t>
            </a:r>
            <a:endParaRPr sz="3000" dirty="0">
              <a:latin typeface="Times New Roman"/>
              <a:cs typeface="Times New Roman"/>
            </a:endParaRPr>
          </a:p>
          <a:p>
            <a:pPr marR="3253104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正</a:t>
            </a:r>
            <a:endParaRPr sz="14800" dirty="0">
              <a:latin typeface="標楷體"/>
              <a:cs typeface="標楷體"/>
            </a:endParaRPr>
          </a:p>
          <a:p>
            <a:pPr marR="3253104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zhèng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173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during the process of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II-49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考验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kǎoyàn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948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test out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智慧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zhìhuì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786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wisdom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II-51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之一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zhīyī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10528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one of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独自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dúzì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6270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alone, by oneself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宁缺勿滥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níngquē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wùlàn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48221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not settle for less than perfect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II-52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II-53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合不来</a:t>
            </a:r>
            <a:endParaRPr sz="14800" dirty="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hébùlái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21482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not get along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生儿育女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shēng’ér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yùnǚ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42011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have and raise children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II-54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独善其身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dúshàn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qíshēn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724915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look out only for oneself, be self-centered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II-55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停滞不前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tíngzhì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bùqián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21139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in stagnation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II-56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</TotalTime>
  <Words>907</Words>
  <Application>Microsoft Office PowerPoint</Application>
  <PresentationFormat>如螢幕大小 (4:3)</PresentationFormat>
  <Paragraphs>368</Paragraphs>
  <Slides>94</Slides>
  <Notes>94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94</vt:i4>
      </vt:variant>
    </vt:vector>
  </HeadingPairs>
  <TitlesOfParts>
    <vt:vector size="99" baseType="lpstr">
      <vt:lpstr>Yu Gothic UI Semibold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不可思议 bùkě sīyì</vt:lpstr>
      <vt:lpstr>有话直说 yǒuhuà zhíshuō</vt:lpstr>
      <vt:lpstr>娃娃推车 wáwa tuīchē</vt:lpstr>
      <vt:lpstr>不足为奇 bùzú wéiqí</vt:lpstr>
      <vt:lpstr>PowerPoint 簡報</vt:lpstr>
      <vt:lpstr>传宗接代 chuánzōng jiēdài</vt:lpstr>
      <vt:lpstr>无拘无束 wújū wúshù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宁缺勿滥 níngquē wùlàn</vt:lpstr>
      <vt:lpstr>PowerPoint 簡報</vt:lpstr>
      <vt:lpstr>生儿育女 shēng’ér yùnǚ</vt:lpstr>
      <vt:lpstr>独善其身 dúshàn qíshēn</vt:lpstr>
      <vt:lpstr>停滞不前 tíngzhì bùqián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7</cp:revision>
  <dcterms:created xsi:type="dcterms:W3CDTF">2017-05-22T09:21:55Z</dcterms:created>
  <dcterms:modified xsi:type="dcterms:W3CDTF">2018-04-19T09:15:57Z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2017-05-22T00:00:00Z</vt:filetime>
  </property>
  <property fmtid="{D5CDD505-2E9C-101B-9397-08002B2CF9AE}" pid="3" name="LastSaved">
    <vt:filetime>2017-05-22T00:00:00Z</vt:filetime>
  </property>
</Properties>
</file>