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0876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49300" y="2129498"/>
            <a:ext cx="7645400" cy="127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72954" y="3967923"/>
            <a:ext cx="2998091" cy="914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200" b="0" i="0">
                <a:solidFill>
                  <a:srgbClr val="07529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5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5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5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4856480" cy="14593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文化、种族的大熔炉</a:t>
            </a:r>
            <a:endParaRPr sz="3600" dirty="0">
              <a:latin typeface="標楷體"/>
              <a:cs typeface="標楷體"/>
            </a:endParaRPr>
          </a:p>
          <a:p>
            <a:pPr marL="24130" marR="5080">
              <a:lnSpc>
                <a:spcPct val="100000"/>
              </a:lnSpc>
              <a:spcBef>
                <a:spcPts val="1320"/>
              </a:spcBef>
            </a:pP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The Big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Cultura</a:t>
            </a:r>
            <a:r>
              <a:rPr sz="2400" b="1" spc="-10" dirty="0">
                <a:solidFill>
                  <a:srgbClr val="075295"/>
                </a:solidFill>
                <a:latin typeface="Times New Roman"/>
                <a:cs typeface="Times New Roman"/>
              </a:rPr>
              <a:t>l</a:t>
            </a:r>
            <a:r>
              <a:rPr sz="2400" b="1" spc="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and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Ethnic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Melting Pot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1009968"/>
          </a:xfrm>
          <a:prstGeom prst="rect">
            <a:avLst/>
          </a:prstGeom>
        </p:spPr>
        <p:txBody>
          <a:bodyPr vert="horz" wrap="square" lIns="0" tIns="543000" rIns="0" bIns="0" rtlCol="0">
            <a:spAutoFit/>
          </a:bodyPr>
          <a:lstStyle/>
          <a:p>
            <a:pPr marL="131191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第十一课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交流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jiāoliú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02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exchange, associate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志工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zhìgōng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volunteer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县</a:t>
            </a:r>
            <a:endParaRPr sz="14800" dirty="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county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市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01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10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foreign national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配偶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pèi’ǒu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spouse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焦虑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jiāolǜ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16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anxious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沟通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gōutōng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20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communication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障碍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zhàng’ài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93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obstacle, handicap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良好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liánghǎo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7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positive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种族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zhǒngzú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14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ethnic group, race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以往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yǐwǎng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66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formerl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heretofore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面对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miànduì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66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face, confront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冲击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chōngjí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impact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大众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dàzhòng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58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public, the masses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难以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nányǐ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64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to ﬁnd it diﬃcult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认同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rèntóng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38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identify with, accept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跨国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kuàguó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25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transnational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大量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dàliàng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024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la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 quantities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移入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yírù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864984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immigrate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入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enter, into (formal))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忧虑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yōulǜ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50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worry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熔炉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rónglú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90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melting pot, smelting furnace, crucible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降低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jiàngdī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21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reduce, lower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素质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sùzhí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20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quality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歧视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896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discriminate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子女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zǐnǚ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57718"/>
            <a:ext cx="54197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children (from</a:t>
            </a:r>
            <a:r>
              <a:rPr sz="3200" spc="-1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err="1" smtClean="0">
                <a:solidFill>
                  <a:srgbClr val="231F20"/>
                </a:solidFill>
                <a:latin typeface="標楷體"/>
                <a:cs typeface="標楷體"/>
              </a:rPr>
              <a:t>儿子＋女儿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资产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zīchǎn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61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asset, resource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应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19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aux) should, ought to (formal)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平等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píngděng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00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equality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相互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005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mutuall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each other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外人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00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outsider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联络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liánlào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91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contact, to connect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偏偏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piānpiān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593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deliberatel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insist 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I-39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小明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7166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Xiaoming, a nickname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I-40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家长日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jiāzhǎngrì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02311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parents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day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气人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795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exasperating, annoying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I-42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照说</a:t>
            </a:r>
            <a:endParaRPr sz="14800" dirty="0">
              <a:latin typeface="標楷體"/>
              <a:cs typeface="標楷體"/>
            </a:endParaRPr>
          </a:p>
          <a:p>
            <a:pPr marL="50800">
              <a:lnSpc>
                <a:spcPct val="100000"/>
              </a:lnSpc>
              <a:spcBef>
                <a:spcPts val="655"/>
              </a:spcBef>
              <a:tabLst>
                <a:tab pos="20059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zhào	shuō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28739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to keep on sayin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mtClean="0"/>
              <a:t>在…</a:t>
            </a:r>
            <a:r>
              <a:rPr dirty="0" err="1" smtClean="0"/>
              <a:t>之余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zài</a:t>
            </a:r>
            <a:r>
              <a:rPr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…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zhīyú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718185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to do something at a time when not doin</a:t>
            </a:r>
            <a:r>
              <a:rPr sz="4800" spc="-15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g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I-43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I-44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本地人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259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běndì	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000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local people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I-45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自己人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zìjǐrén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6312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one of us, one of our own, compatriots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749300" y="2129498"/>
            <a:ext cx="7645400" cy="1538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990"/>
              </a:lnSpc>
            </a:pPr>
            <a:r>
              <a:rPr dirty="0" err="1" smtClean="0"/>
              <a:t>哪里！哪里</a:t>
            </a:r>
            <a:r>
              <a:rPr dirty="0" smtClean="0"/>
              <a:t>！</a:t>
            </a:r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484899" y="5745018"/>
            <a:ext cx="674052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not at all, not a problem, yo</a:t>
            </a:r>
            <a:r>
              <a:rPr sz="4800" spc="-15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u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re welcome</a:t>
            </a:r>
            <a:endParaRPr sz="4800" baseline="1736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ubTitle" idx="4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  <a:tabLst>
                <a:tab pos="1612265" algn="l"/>
              </a:tabLst>
            </a:pPr>
            <a:r>
              <a:rPr dirty="0"/>
              <a:t>nǎlǐ	nǎlǐ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渐渐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2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gradually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曾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3165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have been before,was once (formal)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肯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kěn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880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aux) be willing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尝试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chángshì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152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(V/N) to try (something new), attempt; an attempt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结构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jiégòu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structure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9594" y="942851"/>
            <a:ext cx="62128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产生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chǎnshēng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60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take place, produce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转变</a:t>
            </a:r>
            <a:endParaRPr sz="14800" dirty="0">
              <a:latin typeface="標楷體"/>
              <a:cs typeface="標楷體"/>
            </a:endParaRPr>
          </a:p>
          <a:p>
            <a:pPr marL="133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zhuǎnbiàn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38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change, transformation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婴儿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yīng’ér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81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baby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双亲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shuāngqīn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both parents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本国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běnguó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6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our country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国籍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30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nationality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4773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16192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大陆籍</a:t>
            </a:r>
            <a:endParaRPr sz="14800" dirty="0">
              <a:latin typeface="標楷體"/>
              <a:cs typeface="標楷體"/>
            </a:endParaRPr>
          </a:p>
          <a:p>
            <a:pPr marR="161290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Dàlùjí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486400"/>
            <a:ext cx="83035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(N) from Mainland China, (lit. Mainland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nationality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)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籍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-jí, nationality)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其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56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(Det) his, he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its, their (formal)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母语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mǔyǔ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50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mother tongue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比例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bǐlì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687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ratio (percentage)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根本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gēnběn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80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fundamental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可见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kějiàn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4314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it is obvious that, it is clearly seen that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现有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xiànyǒu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675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current, existing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分配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fēnpèi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95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(N/V) distribution, to distribute, allocate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顾虑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gùlǜ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40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be concerned about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学童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xuétóng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85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school children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身心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83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physical and mental, mind and body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缺乏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quēfá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57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lack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课业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kèyè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school work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口音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kǒuyīn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29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accent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指导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zhǐdǎo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83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(N/V) guidance; to give guidance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辅导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fǔdǎo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50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counsel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输</a:t>
            </a:r>
            <a:endParaRPr sz="14800" dirty="0">
              <a:latin typeface="標楷體"/>
              <a:cs typeface="標楷體"/>
            </a:endParaRPr>
          </a:p>
          <a:p>
            <a:pPr marR="34055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88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lose out (opposite of win)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失去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shīqù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27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lose (an item), lack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然而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rán’ér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46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but, on the other hand, however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观点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19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perspective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加速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jiāsù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36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accelerate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创下</a:t>
            </a:r>
            <a:endParaRPr sz="14800" dirty="0">
              <a:latin typeface="標楷體"/>
              <a:cs typeface="標楷體"/>
            </a:endParaRPr>
          </a:p>
          <a:p>
            <a:pPr marL="133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chuàngxià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69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set (a record)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纪录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jìlù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29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record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明显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míngxiǎn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35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signiﬁcant, obvious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适应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shìyìng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71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adapt to, get used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下降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xiàjiàng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11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decrease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趋势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qūshì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26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trend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高龄化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gāolínghuà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6098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for a population to become aged/geriatric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世代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6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generation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不足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bùzú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29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insuﬃcient, not adequate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持续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chíxù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46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aux) to continue, to keep 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正视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57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face squarel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pay due attention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国语</a:t>
            </a:r>
            <a:endParaRPr sz="14800" dirty="0">
              <a:latin typeface="標楷體"/>
              <a:cs typeface="標楷體"/>
            </a:endParaRPr>
          </a:p>
          <a:p>
            <a:pPr marR="2465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Guóyǔ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605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Mandarin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客语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Kèyǔ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51155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Hakka, a Chinese (Han) dialect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最多数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zuìduōshù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366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greatest majority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了不起</a:t>
            </a:r>
            <a:endParaRPr sz="14800" dirty="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liǎobùqǐ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4363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terriﬁc, amazing, really something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总人数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0059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zǒng	rénshù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588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total population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起跑点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qǐpǎodiǎn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9558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starting line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II-45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新生儿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xīnshēng’ér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621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newborn baby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II-46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生产力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4088129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shēngchǎn	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0123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productivity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一较长短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yíjiào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chángduǎn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093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compete, to compare against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II-47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899</Words>
  <Application>Microsoft Office PowerPoint</Application>
  <PresentationFormat>如螢幕大小 (4:3)</PresentationFormat>
  <Paragraphs>375</Paragraphs>
  <Slides>94</Slides>
  <Notes>94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94</vt:i4>
      </vt:variant>
    </vt:vector>
  </HeadingPairs>
  <TitlesOfParts>
    <vt:vector size="100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第十一课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在…之余 zài…zhīyú</vt:lpstr>
      <vt:lpstr>PowerPoint 簡報</vt:lpstr>
      <vt:lpstr>PowerPoint 簡報</vt:lpstr>
      <vt:lpstr>哪里！哪里！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一较长短 yíjiào chángduǎn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第十一課</dc:title>
  <dc:creator>user</dc:creator>
  <cp:lastModifiedBy>user</cp:lastModifiedBy>
  <cp:revision>3</cp:revision>
  <dcterms:created xsi:type="dcterms:W3CDTF">2017-05-22T09:26:55Z</dcterms:created>
  <dcterms:modified xsi:type="dcterms:W3CDTF">2018-04-19T09:16:19Z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