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535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5154295" cy="10926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期待美好的未来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ts val="287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Looking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Forward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a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Beautiful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Futu</a:t>
            </a:r>
            <a:r>
              <a:rPr sz="2400" b="1" spc="-5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第十二课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残留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cánliú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residue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修改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xiūgǎi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amend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法规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fǎguī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5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laws and regulations, statutes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安养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ānyǎng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73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(N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car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fo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provid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nursin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car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al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</a:t>
            </a:r>
            <a:r>
              <a:rPr sz="3200" spc="-1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people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河川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héchuān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32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river and stream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脱离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654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 separate oneself from, break away from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背景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bèijǐng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background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领域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61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area (of stud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etc.), (here) walk of 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竟然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82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unexpectedl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surprisingly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总统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zǒngtǒng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president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王安康</a:t>
            </a:r>
            <a:endParaRPr sz="14800" dirty="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Wáng	ānkāng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33223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ang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Ankang, 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bǎozhàng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549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security (e.g., job security), to guarantee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特权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tèquán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special privileges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把持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bǎchí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control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监督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jiāndū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61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oversee, monito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supervise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罢免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bàmiǎn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5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recall, remove from 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权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16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authority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廉能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82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clean and capable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富足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11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aﬄuent, abundant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在乎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care about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2799" y="942851"/>
            <a:ext cx="6321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275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生命</a:t>
            </a:r>
            <a:endParaRPr sz="14800" dirty="0">
              <a:latin typeface="標楷體"/>
              <a:cs typeface="標楷體"/>
            </a:endParaRPr>
          </a:p>
          <a:p>
            <a:pPr marR="2274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shēngmìng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33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73869" y="942851"/>
            <a:ext cx="73050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110045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张定能</a:t>
            </a:r>
            <a:endParaRPr sz="14800" dirty="0">
              <a:latin typeface="標楷體"/>
              <a:cs typeface="標楷體"/>
            </a:endParaRPr>
          </a:p>
          <a:p>
            <a:pPr marR="1100455" algn="ctr">
              <a:lnSpc>
                <a:spcPct val="100000"/>
              </a:lnSpc>
              <a:spcBef>
                <a:spcPts val="655"/>
              </a:spcBef>
              <a:tabLst>
                <a:tab pos="256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Zhāng	Dìngnéng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61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Zhang Dingneng, male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财产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cáichǎn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34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propert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assets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义工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volunteer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选战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(election) campaign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承诺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chéngnuò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9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promise; to promise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带领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dàilǐng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8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lead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力量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power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摆脱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bǎituō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rid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困境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kùnjìng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992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dire situation, straits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房地产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fángdìchǎn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real estate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小自…大至…</a:t>
            </a:r>
            <a:endParaRPr sz="10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5486400"/>
            <a:ext cx="8491024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from such trivialities to such major concerns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自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from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(formal);</a:t>
            </a:r>
            <a:r>
              <a:rPr sz="3200" spc="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至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(formal))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8" y="3967923"/>
            <a:ext cx="801624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36294">
              <a:lnSpc>
                <a:spcPct val="100000"/>
              </a:lnSpc>
              <a:tabLst>
                <a:tab pos="2639695" algn="l"/>
                <a:tab pos="53060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	zì…dà	</a:t>
            </a: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zhì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美好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75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wonderful, beautiful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是否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shìfǒu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95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whether or not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照理说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4530" algn="l"/>
                <a:tab pos="2691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	lǐ	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493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normally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政治人物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52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zhèngzhì	rénwù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71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politicians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受苦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kǔ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467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suﬀering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富裕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3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rich, aﬄuent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贪污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tānwū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7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graft, to demand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腐败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fǔbài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corruption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75991" y="942851"/>
            <a:ext cx="64668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066289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政争</a:t>
            </a:r>
            <a:endParaRPr sz="14800" dirty="0">
              <a:latin typeface="標楷體"/>
              <a:cs typeface="標楷體"/>
            </a:endParaRPr>
          </a:p>
          <a:p>
            <a:pPr marR="20656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zhèngzhēng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05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political inﬁghting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停滞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tíngzhì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24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stagnate, stall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5997" y="942851"/>
            <a:ext cx="6416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1164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上升</a:t>
            </a:r>
            <a:endParaRPr sz="14800" dirty="0">
              <a:latin typeface="標楷體"/>
              <a:cs typeface="標楷體"/>
            </a:endParaRPr>
          </a:p>
          <a:p>
            <a:pPr marR="2116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当选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dāngxuǎn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74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 elected to an oﬃce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信心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conﬁdence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游民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yóumín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7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street people, the homeless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外界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134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outside world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悲惨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bēicǎn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7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miserable, tragic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日子</a:t>
            </a:r>
            <a:endParaRPr sz="14800" dirty="0">
              <a:latin typeface="標楷體"/>
              <a:cs typeface="標楷體"/>
            </a:endParaRPr>
          </a:p>
          <a:p>
            <a:pPr marR="24587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days, 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如此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rúcǐ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such, so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巨大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jùdà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2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enormous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无能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wúnéng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incompetent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冷漠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lěngmò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apathetic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xuézhě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scholars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无所谓</a:t>
            </a:r>
            <a:endParaRPr sz="14800" dirty="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wúsuǒwèi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4139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(Vs) I don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 care; does not bother me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阶层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jiēcéng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90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class hierarchy (in society)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naturally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阻止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prevent, block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遥远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yáoyuǎn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remote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无论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wúlùn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8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no matte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regardless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6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明明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33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clearl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obviously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骯脏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āngzāng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dirty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顾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care about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自身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zìshēn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0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one's own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政客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zhèngkè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3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politico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敏感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mǐngǎn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sensitive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纵容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zòngróng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condone, tolerate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使得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shǐde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83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make, to cause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842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3387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工厂</a:t>
            </a:r>
            <a:endParaRPr sz="14800" dirty="0">
              <a:latin typeface="標楷體"/>
              <a:cs typeface="標楷體"/>
            </a:endParaRPr>
          </a:p>
          <a:p>
            <a:pPr marR="2338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gōngchǎng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factory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密集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mìjí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1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crowded with high density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遭受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zāoshòu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5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suﬀer from, be subjected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困苦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kùnkǔ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2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distressed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老人年金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486400"/>
            <a:ext cx="855458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annuity payment for senior citizens (provided by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The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National Pension Program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94956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60195">
              <a:lnSpc>
                <a:spcPct val="100000"/>
              </a:lnSpc>
              <a:tabLst>
                <a:tab pos="40741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lǎorén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niánjīn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无家可归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wújiā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kěguī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365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homeless, no home to go back to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mtClean="0"/>
              <a:t>以…为…</a:t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wéi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75031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taking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as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(formal)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漠不关心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mòbù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guānxīn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715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indiﬀerent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化学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3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chemical, chemistry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发言权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259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fāyán	quán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74409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right to speak, (here) a voice (in politics, etc.)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影响力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388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yǐngxiǎng	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1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inﬂuence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官商勾结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guānshāng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gōujié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1191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collusion between politicians and business people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贫富悬殊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pínfù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xuánshū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706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huge gap between the rich and the poor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息息相关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xíxí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xiāngguān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592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inextricably related to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添加物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tiānjiāwù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additives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776</Words>
  <Application>Microsoft Office PowerPoint</Application>
  <PresentationFormat>如螢幕大小 (4:3)</PresentationFormat>
  <Paragraphs>332</Paragraphs>
  <Slides>84</Slides>
  <Notes>84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84</vt:i4>
      </vt:variant>
    </vt:vector>
  </HeadingPairs>
  <TitlesOfParts>
    <vt:vector size="9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第十二课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政治人物 zhèngzhì rénwù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无家可归 wújiā kěguī</vt:lpstr>
      <vt:lpstr>以…为… yǐ…wéi…</vt:lpstr>
      <vt:lpstr>漠不关心 mòbù guānxīn</vt:lpstr>
      <vt:lpstr>PowerPoint 簡報</vt:lpstr>
      <vt:lpstr>PowerPoint 簡報</vt:lpstr>
      <vt:lpstr>官商勾结 guānshāng gōujié</vt:lpstr>
      <vt:lpstr>贫富悬殊 pínfù xuánshū</vt:lpstr>
      <vt:lpstr>息息相关 xíxí xiāngguān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第十二課</dc:title>
  <dc:creator>user</dc:creator>
  <cp:lastModifiedBy>user</cp:lastModifiedBy>
  <cp:revision>3</cp:revision>
  <dcterms:created xsi:type="dcterms:W3CDTF">2017-05-22T09:27:37Z</dcterms:created>
  <dcterms:modified xsi:type="dcterms:W3CDTF">2018-04-19T09:16:26Z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