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6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7686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再谈台湾故事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75412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Mo</a:t>
            </a:r>
            <a:r>
              <a:rPr sz="2400" b="1" spc="-6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on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the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Stor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y of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aiwan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第九课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鹿群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lùqún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513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herd of deer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群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-qún, group, crowd)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26220" y="942851"/>
            <a:ext cx="6448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14820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形状</a:t>
            </a:r>
            <a:endParaRPr sz="14800" dirty="0">
              <a:latin typeface="標楷體"/>
              <a:cs typeface="標楷體"/>
            </a:endParaRPr>
          </a:p>
          <a:p>
            <a:pPr marR="2148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xíngzhuàng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shape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鹿角</a:t>
            </a:r>
            <a:endParaRPr sz="14800" dirty="0">
              <a:latin typeface="標楷體"/>
              <a:cs typeface="標楷體"/>
            </a:endParaRPr>
          </a:p>
          <a:p>
            <a:pPr marR="23939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lùjiǎo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5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deer antlers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便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accordingly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070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318960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称</a:t>
            </a:r>
            <a:endParaRPr sz="14800" dirty="0">
              <a:latin typeface="標楷體"/>
              <a:cs typeface="標楷體"/>
            </a:endParaRPr>
          </a:p>
          <a:p>
            <a:pPr marR="3189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96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动物园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dòngwùyuán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78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zoo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皮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30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skin, hides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杀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51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kill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数量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shùliàng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51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numbe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quantity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594" y="942851"/>
            <a:ext cx="62445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风光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fēngguāng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9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glory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逐渐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zhújiàn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2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gradually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民宅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mínzhái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485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home, people's residence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蚵仔煎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ézǐjiān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2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oyster omelet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哦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477470"/>
            <a:ext cx="849122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Ptc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) an interjection indicating concurrence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accepting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what has been presented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该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19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should, ought to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兴盛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xīngshèng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1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ﬂourishing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时期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6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period, 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独木舟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dúmùzhōu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8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canoe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为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as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载运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zàiyùn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transport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改名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gǎimíng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2871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4800" spc="-442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-sep) to legally change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names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据点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55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base, stronghold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相似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xiāngsì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similar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没落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mòluò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46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decline, wane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依然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still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保留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bǎoliú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22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remain intact, preserve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鹿港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Lùgǎng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267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Lugang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艋舺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Měngjiǎ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084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Mengjia (Mangka)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淡水河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3275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Dànshuǐ	Hé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1739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Tamsui River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河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-hé,river)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万华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Wànhuá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7544" y="5745018"/>
            <a:ext cx="13474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anhua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台语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Táiyǔ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7544" y="5745018"/>
            <a:ext cx="58210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aiwanese (a Southern Min dialect)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日语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Rìyǔ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3096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Japanese (language)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统治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tǒngzhì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2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rule, govern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家喻户晓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jiāyù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hùxiǎo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339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widely known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满山遍野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mǎnshān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biànyě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410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all over the mountains and plains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古色古香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19043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gǔsè	gǔxiāng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593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have an antique ai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quaint, classical in style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绿豆糕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311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lǜdòu	gāo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700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mung-bean cake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I-43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牛舌饼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61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niúshé	bǐng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8594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ox-tongue biscuit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垂涎三尺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378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chuíxián	sānchǐ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66395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salivate ove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make one's mouth water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数目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shùmù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46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amount, quantity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大约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dàyuē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51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about, approximately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占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889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(Vst) constitute (same </a:t>
            </a:r>
            <a:r>
              <a:rPr sz="4800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4800" spc="-7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zh-TW" altLang="en-US" sz="4800" spc="-7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“</a:t>
            </a:r>
            <a:r>
              <a:rPr sz="4800" baseline="1736" dirty="0">
                <a:solidFill>
                  <a:srgbClr val="231F20"/>
                </a:solidFill>
                <a:latin typeface="標楷體"/>
                <a:cs typeface="標楷體"/>
              </a:rPr>
              <a:t>占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”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)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自从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zìcóng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787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ever since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景点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jǐngdiǎn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72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scenic site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将近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jiāngjìn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37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nearl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almost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往来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2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dealings, contact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思念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sīniàn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69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miss, think about, long for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通信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tōngxìn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796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communicate, correspond by mail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毫无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háowú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04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none whatsoever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音讯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yīnxùn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28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news, information, message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远离</a:t>
            </a:r>
            <a:endParaRPr sz="14800" dirty="0">
              <a:latin typeface="標楷體"/>
              <a:cs typeface="標楷體"/>
            </a:endParaRPr>
          </a:p>
          <a:p>
            <a:pPr marR="24574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yuǎnlí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43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have left far away from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妻子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59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wife (literary)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永远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yǒngyuǎn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6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always, forever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开放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kāifàng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36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open to the public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繁荣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fánróng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2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prosperous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探亲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tànqīn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62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visit relatives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亲人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20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relatives, loved ones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打听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dǎtīng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10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ask about, inquire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不禁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bùjīn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70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can't help but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泪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8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tears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尚未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15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not yet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出世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2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be born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童年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tóngnián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7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childhood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伤心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笔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55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sum (of money)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港口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gǎngkǒu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93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harbo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port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仍然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réngrán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still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原谅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yuánliàng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63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fo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尽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5048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(V) to exhaust, do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utmost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究竟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jiùjìng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46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after all, in the end, actually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内心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nèixīn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26452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in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heart, heart of hearts, innermost being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72394" y="942851"/>
            <a:ext cx="67652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195770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创伤</a:t>
            </a:r>
            <a:endParaRPr sz="14800" dirty="0">
              <a:latin typeface="標楷體"/>
              <a:cs typeface="標楷體"/>
            </a:endParaRPr>
          </a:p>
          <a:p>
            <a:pPr marR="1957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chuāngshāng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35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trauma, scars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珍惜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zhēnxí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436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cherish, treasure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精华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jīnghuá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4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prime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逃难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táonàn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22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ﬂee from wa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natural disaster etc.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实在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shízài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673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trul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really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据说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jùshuō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66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it is said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岁月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suìyuè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4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years, 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遭遇</a:t>
            </a:r>
            <a:endParaRPr sz="14800" dirty="0">
              <a:latin typeface="標楷體"/>
              <a:cs typeface="標楷體"/>
            </a:endParaRPr>
          </a:p>
          <a:p>
            <a:pPr marR="16954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zāoyù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77470"/>
            <a:ext cx="84559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(N/V) (unhappy) experiences, happenings; to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encounte</a:t>
            </a:r>
            <a:r>
              <a:rPr sz="3200" spc="-13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have met with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老兵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lǎobīng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1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old soldie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veteran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087" y="942851"/>
            <a:ext cx="845375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26987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老张</a:t>
            </a:r>
            <a:endParaRPr sz="14800" dirty="0">
              <a:latin typeface="標楷體"/>
              <a:cs typeface="標楷體"/>
            </a:endParaRPr>
          </a:p>
          <a:p>
            <a:pPr marR="269240" algn="ctr">
              <a:lnSpc>
                <a:spcPct val="100000"/>
              </a:lnSpc>
              <a:spcBef>
                <a:spcPts val="655"/>
              </a:spcBef>
              <a:tabLst>
                <a:tab pos="16503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486400"/>
            <a:ext cx="84559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La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Zhang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nicknam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fo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someon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whos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lang="en-US" altLang="zh-TW" sz="3200" spc="-15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surnam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is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Zhang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2905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0" dirty="0">
                <a:solidFill>
                  <a:srgbClr val="231F20"/>
                </a:solidFill>
                <a:latin typeface="標楷體"/>
                <a:cs typeface="標楷體"/>
              </a:rPr>
              <a:t>文化大革命</a:t>
            </a:r>
            <a:endParaRPr sz="12000" dirty="0">
              <a:latin typeface="標楷體"/>
              <a:cs typeface="標楷體"/>
            </a:endParaRPr>
          </a:p>
          <a:p>
            <a:pPr marL="64769">
              <a:lnSpc>
                <a:spcPct val="100000"/>
              </a:lnSpc>
              <a:spcBef>
                <a:spcPts val="2060"/>
              </a:spcBef>
              <a:tabLst>
                <a:tab pos="3340100" algn="l"/>
                <a:tab pos="46348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Wénhuà	Dà	Gémìng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57718"/>
            <a:ext cx="56699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Cultural Revolution (196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6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～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1976)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落地生根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1088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luòdì	shēnggēn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733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set one's roots down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44935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身强体壮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shēnqiáng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tǐzhuàng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028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strong and healthy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00100" y="1824698"/>
            <a:ext cx="7543800" cy="2165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 err="1" smtClean="0"/>
              <a:t>离乡背井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383299" y="5486400"/>
            <a:ext cx="834898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leave one's hometown to become a stranger else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where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824738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64135" algn="ctr">
              <a:lnSpc>
                <a:spcPct val="100000"/>
              </a:lnSpc>
              <a:tabLst>
                <a:tab pos="276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líxiāng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bèijǐng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飘洋过海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piāoyáng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guòhǎi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163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sail cross the sea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朝思暮想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565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zhāosī	mùxiǎng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270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a miss day and night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鹿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0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一辈子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yíbèizi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978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one lifetime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恐惧不安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kǒngjù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bù’ān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8441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scared and anxious, suﬀering from constant fear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刻骨铭心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kègǔ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míngxīn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803148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unfo</a:t>
            </a:r>
            <a:r>
              <a:rPr sz="4800" spc="-89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gettable, to be imprinted hard in on</a:t>
            </a:r>
            <a:r>
              <a:rPr sz="4800" spc="-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mind</a:t>
            </a:r>
            <a:endParaRPr sz="4800" baseline="1736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852</Words>
  <Application>Microsoft Office PowerPoint</Application>
  <PresentationFormat>如螢幕大小 (4:3)</PresentationFormat>
  <Paragraphs>366</Paragraphs>
  <Slides>92</Slides>
  <Notes>92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92</vt:i4>
      </vt:variant>
    </vt:vector>
  </HeadingPairs>
  <TitlesOfParts>
    <vt:vector size="98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家喻户晓 jiāyù hùxiǎo</vt:lpstr>
      <vt:lpstr>满山遍野 mǎnshān biànyě</vt:lpstr>
      <vt:lpstr>古色古香 gǔsè gǔxiāng</vt:lpstr>
      <vt:lpstr>PowerPoint 簡報</vt:lpstr>
      <vt:lpstr>PowerPoint 簡報</vt:lpstr>
      <vt:lpstr>垂涎三尺 chuíxián sānchǐ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落地生根 luòdì shēnggēn</vt:lpstr>
      <vt:lpstr>身强体壮 shēnqiáng tǐzhuàng</vt:lpstr>
      <vt:lpstr>PowerPoint 簡報</vt:lpstr>
      <vt:lpstr>飘洋过海 piāoyáng guòhǎi</vt:lpstr>
      <vt:lpstr>朝思暮想 zhāosī mùxiǎng</vt:lpstr>
      <vt:lpstr>PowerPoint 簡報</vt:lpstr>
      <vt:lpstr>恐惧不安 kǒngjù bù’ān</vt:lpstr>
      <vt:lpstr>刻骨铭心 kègǔ míngxīn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</cp:revision>
  <dcterms:created xsi:type="dcterms:W3CDTF">2017-05-22T09:20:58Z</dcterms:created>
  <dcterms:modified xsi:type="dcterms:W3CDTF">2018-04-19T09:16:04Z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