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4221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5040" y="4040102"/>
            <a:ext cx="8173918" cy="762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36830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眼睛、耳朵的飨宴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3692041"/>
            <a:ext cx="3880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Feast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Eyes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Ears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第二课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001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20599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穿着</a:t>
            </a:r>
            <a:endParaRPr sz="14800" dirty="0">
              <a:latin typeface="標楷體"/>
              <a:cs typeface="標楷體"/>
            </a:endParaRPr>
          </a:p>
          <a:p>
            <a:pPr marR="2205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chuānzhuó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attire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丢脸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diūliǎn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14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lose face, to be embarrassed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短裤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duǎnkù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shorts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凉鞋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liángxié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sandals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挡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block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演出者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yǎnchūzhě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performer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演出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yǎnchū, to perform;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者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zhě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person)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尊重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respect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社交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socialization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免得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miǎnde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20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lest, so as not to, to avoid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239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072639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中场</a:t>
            </a:r>
            <a:endParaRPr sz="14800" dirty="0">
              <a:latin typeface="標楷體"/>
              <a:cs typeface="標楷體"/>
            </a:endParaRPr>
          </a:p>
          <a:p>
            <a:pPr marR="2072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intermission, halftime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339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李云真</a:t>
            </a:r>
            <a:endParaRPr sz="14800" dirty="0">
              <a:latin typeface="標楷體"/>
              <a:cs typeface="標楷體"/>
            </a:endParaRPr>
          </a:p>
          <a:p>
            <a:pPr marR="1117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Yúnzhēn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</a:t>
            </a:r>
            <a:r>
              <a:rPr sz="3200" spc="-12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unzhen, female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准时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zhǔnshí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punctual, on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礼貌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lǐmào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courtesy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或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or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熟</a:t>
            </a:r>
            <a:endParaRPr sz="14800" dirty="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9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familiar with, to be close to somebody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bring up, mention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咳嗽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késòu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0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关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5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close, shut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哇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wa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3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yikes, oh no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水准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shuǐzhǔn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4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class, cultural standard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手册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programme, manual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眼睛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eye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洗手间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xǐshǒujiān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116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restroom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间</a:t>
            </a:r>
            <a:r>
              <a:rPr sz="3200" spc="-805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-jiān, part of 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房</a:t>
            </a:r>
            <a:r>
              <a:rPr sz="3200" spc="-5" dirty="0" err="1" smtClean="0">
                <a:solidFill>
                  <a:srgbClr val="231F20"/>
                </a:solidFill>
                <a:latin typeface="標楷體"/>
                <a:cs typeface="標楷體"/>
              </a:rPr>
              <a:t>间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room)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提醒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tíxǐng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remind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30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3265804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响</a:t>
            </a:r>
            <a:endParaRPr sz="14800" dirty="0">
              <a:latin typeface="標楷體"/>
              <a:cs typeface="標楷體"/>
            </a:endParaRPr>
          </a:p>
          <a:p>
            <a:pPr marR="32651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糟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awful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嘘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Shh, to hush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看不成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kànbùchéng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809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miss 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联络感情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05116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4460" algn="ctr">
              <a:lnSpc>
                <a:spcPct val="100000"/>
              </a:lnSpc>
              <a:tabLst>
                <a:tab pos="2893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liánluò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gǎnqíng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1000" y="5461337"/>
            <a:ext cx="8318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get to know each other better to strengthen ties</a:t>
            </a:r>
          </a:p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each other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擤鼻涕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85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xǐng	bítì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8483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blow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nose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场</a:t>
            </a:r>
            <a:endParaRPr sz="14800" dirty="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8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performances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强调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qiángdiào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耳朵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ěrduo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8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团体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group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千万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qiānwàn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by all means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钢琴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gāngqín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piano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小提琴</a:t>
            </a:r>
            <a:endParaRPr sz="14800" dirty="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xiǎotíqín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40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violin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古典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classical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画家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huàjiā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painter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画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5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paint; painting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舞蹈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wǔdào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文学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8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literature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绘画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huìhuà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4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(act of) painting, drawing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飨宴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feast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等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372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etc., and so forth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寺庙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sìmiào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表现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biǎoxiàn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V/N) to manifest, express; manifestation,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expression</a:t>
            </a:r>
            <a:r>
              <a:rPr lang="zh-TW" altLang="en-US"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sz="3200" dirty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6403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之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 dirty="0">
              <a:latin typeface="Times New Roman"/>
              <a:cs typeface="Times New Roman"/>
            </a:endParaRPr>
          </a:p>
          <a:p>
            <a:pPr marR="175895"/>
            <a:endParaRPr lang="en-US" sz="3200" spc="-10" dirty="0" smtClean="0">
              <a:solidFill>
                <a:srgbClr val="231F20"/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75895"/>
            <a:r>
              <a:rPr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Ptc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(fro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</a:t>
            </a:r>
            <a:r>
              <a:rPr sz="3200" spc="-1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inese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roughl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sz="3200" spc="-2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equivalent</a:t>
            </a:r>
            <a:r>
              <a:rPr lang="zh-TW" altLang="en-US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modern Chinese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8695"/>
            <a:ext cx="43370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剧情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8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plot, storyline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导演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dǎoyǎn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1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director (movies)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</a:t>
            </a:r>
            <a:endParaRPr sz="14800" dirty="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</a:t>
            </a:r>
            <a:endParaRPr sz="7200" dirty="0">
              <a:latin typeface="Times New Roman"/>
              <a:cs typeface="Times New Roman"/>
            </a:endParaRPr>
          </a:p>
          <a:p>
            <a:pPr marR="169545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R="169545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Ptc) a verbal marker (marking what comes after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 verb)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红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293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popular (of an actress or singer)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movie stars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acting skills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打扮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put on makeup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得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get, obtain, receive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奖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award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874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1361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广场</a:t>
            </a:r>
            <a:endParaRPr sz="14800" dirty="0">
              <a:latin typeface="標楷體"/>
              <a:cs typeface="標楷體"/>
            </a:endParaRPr>
          </a:p>
          <a:p>
            <a:pPr marR="2135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guǎngchǎng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plaza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或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仔细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zǐxì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4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carefull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attentively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3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pay attention to, take note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处处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chùchù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everywhere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满足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satisfy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丰盛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4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sumptuous, abundant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国家戏剧院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  <a:tabLst>
                <a:tab pos="271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Guójiā	Xìjùyuàn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60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Theater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音乐厅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453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music hall, concert hall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厅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-tīng, hall)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云门舞集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Yúnmén</a:t>
            </a:r>
            <a:r>
              <a:rPr sz="7200" spc="-135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363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Cloud Gate Dance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Theatre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32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 err="1" smtClean="0">
                <a:solidFill>
                  <a:srgbClr val="231F20"/>
                </a:solidFill>
                <a:latin typeface="標楷體"/>
                <a:cs typeface="標楷體"/>
              </a:rPr>
              <a:t>国家音乐厅</a:t>
            </a:r>
            <a:endParaRPr sz="12000" dirty="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060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Guójiā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Concert Hall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金马影展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Jīnmǎ</a:t>
            </a:r>
            <a:r>
              <a:rPr sz="7200" spc="-27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552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Golden Horse Film Festival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现代舞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xiàndài	wǔ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modern dance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5300" y="605299"/>
            <a:ext cx="56134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1000" dirty="0" err="1" smtClean="0">
                <a:solidFill>
                  <a:srgbClr val="231F20"/>
                </a:solidFill>
                <a:latin typeface="標楷體"/>
                <a:cs typeface="標楷體"/>
              </a:rPr>
              <a:t>无人不知</a:t>
            </a:r>
            <a:r>
              <a:rPr sz="110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11000" dirty="0" err="1" smtClean="0">
                <a:solidFill>
                  <a:srgbClr val="231F20"/>
                </a:solidFill>
                <a:latin typeface="標楷體"/>
                <a:cs typeface="標楷體"/>
              </a:rPr>
              <a:t>无人不晓</a:t>
            </a:r>
            <a:endParaRPr sz="11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4899" y="5745018"/>
            <a:ext cx="205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known to 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7170"/>
              </a:lnSpc>
              <a:tabLst>
                <a:tab pos="2106930" algn="l"/>
                <a:tab pos="3990975" algn="l"/>
                <a:tab pos="6085205" algn="l"/>
              </a:tabLst>
            </a:pPr>
            <a:r>
              <a:rPr dirty="0"/>
              <a:t>wúrén	bùzhī	wúrén	bùxiǎo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 err="1" smtClean="0">
                <a:solidFill>
                  <a:srgbClr val="231F20"/>
                </a:solidFill>
                <a:latin typeface="標楷體"/>
                <a:cs typeface="標楷體"/>
              </a:rPr>
              <a:t>百闻不如一见</a:t>
            </a:r>
            <a:endParaRPr sz="10000" dirty="0">
              <a:latin typeface="標楷體"/>
              <a:cs typeface="標楷體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354301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58495">
              <a:lnSpc>
                <a:spcPct val="100000"/>
              </a:lnSpc>
              <a:tabLst>
                <a:tab pos="3528060" algn="l"/>
                <a:tab pos="54324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bǎiwén	bùrú	yíjiàn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seeing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it once is better than hearing about it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hundred times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老街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lǎojiē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2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old street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街头艺术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jiētóu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yìshù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436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street art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装置艺术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zhuāngzhì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yìshù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installation art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填饱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tiánbǎo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9146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ﬁll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belly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表演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biǎoyǎn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27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performance; to perform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口腹之欲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kǒufù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zhīyù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08812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the desire of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palate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整齐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737</Words>
  <Application>Microsoft Office PowerPoint</Application>
  <PresentationFormat>如螢幕大小 (4:3)</PresentationFormat>
  <Paragraphs>321</Paragraphs>
  <Slides>80</Slides>
  <Notes>80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80</vt:i4>
      </vt:variant>
    </vt:vector>
  </HeadingPairs>
  <TitlesOfParts>
    <vt:vector size="8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云门舞集 Yúnmén Wǔjí</vt:lpstr>
      <vt:lpstr>PowerPoint 簡報</vt:lpstr>
      <vt:lpstr>金马影展 Jīnmǎ Yǐngzhǎn</vt:lpstr>
      <vt:lpstr>PowerPoint 簡報</vt:lpstr>
      <vt:lpstr>PowerPoint 簡報</vt:lpstr>
      <vt:lpstr>PowerPoint 簡報</vt:lpstr>
      <vt:lpstr>PowerPoint 簡報</vt:lpstr>
      <vt:lpstr>街头艺术 jiētóu yìshù</vt:lpstr>
      <vt:lpstr>装置艺术 zhuāngzhì yìshù</vt:lpstr>
      <vt:lpstr>PowerPoint 簡報</vt:lpstr>
      <vt:lpstr>口腹之欲 kǒufù zhīyù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2017-05-22T09:07:16Z</dcterms:created>
  <dcterms:modified xsi:type="dcterms:W3CDTF">2018-04-19T09:15:19Z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