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747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933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43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351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21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 dirty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890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 dirty="0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873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282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 dirty="0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497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 dirty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465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 dirty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134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4/26/2018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144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953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4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25700"/>
            <a:ext cx="4863511" cy="209801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第十一课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文化、种族的大熔炉</a:t>
            </a:r>
            <a:endParaRPr lang="en-US" altLang="zh-CN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Big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Cultural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Ethnic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Melting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Pot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难得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rarely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Usage:</a:t>
            </a:r>
            <a:endParaRPr lang="it-IT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难得 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can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also be a state verb being modified by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很 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or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真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e.g.,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真难得，那么年轻就自食其力，不靠父母了。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1715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之余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while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otherwise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engaged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in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…, apart from…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it-IT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他常在教书之余，去一些医院当志工。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不少人中秋节在公园烤肉，然而在开心之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余，也要记得把垃圾带走。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那位教授建议学生在念书之余，也应多关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心社会的公共议题。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5910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之余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while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otherwise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engaged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in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…, apart from…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你在照顾新生儿之余，也要注意自己的身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体健康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农人们在农忙之余，常举行一些庆祝活动。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3281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难以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find it difficult to…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it-IT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大学的学费涨了不少，使很多学生难以负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担。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由于语言的障碍，他们两个人一直难以沟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通。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政府的政策不够有弹性，所以难以改善失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业的情况。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1226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难以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find it difficult to…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要是该国再持续发展下去，我国将难以跟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他们一较长短了。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这个周末他请我去吃他表哥的喜酒，我实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在难以拒绝。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1789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难以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find it difficult to…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Usage</a:t>
            </a:r>
            <a:r>
              <a:rPr lang="it-IT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难以 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formal and is followed by a disyllabic verb, e.g., </a:t>
            </a:r>
            <a:endParaRPr lang="it-IT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事情太复杂了，目前还难以处理。</a:t>
            </a:r>
            <a:endParaRPr lang="it-IT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69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渐渐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gradually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slowly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it-IT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这里以前种族歧视的情况非常严重，现在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这种现象可说已渐渐走入历史了。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现在跨国企业的合作已渐渐成为一种趋势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我回国后因为工作忙碌，很少有机会跟那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个组织联络，就渐渐失去了交流的机会。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3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渐渐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gradually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slowly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台湾的生育率创下了历史新低的纪录，将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来生产力会渐渐不足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透过大量地练习，他的口音已渐渐改善。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1876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渐渐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gradually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slowly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Usage:</a:t>
            </a:r>
            <a:endParaRPr lang="it-IT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渐渐 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is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not a reduplicated form because 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*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渐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does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not exist.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渐渐 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often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combines with the adverb marker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地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and must do so if it precedes the subject. In this case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渐渐地 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is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also followed by a short pause. e.g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.,</a:t>
            </a:r>
          </a:p>
          <a:p>
            <a:pPr marL="0" indent="0">
              <a:buNone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渐渐地，我越来越了解他了。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21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可见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It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thus be concluded that…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it-IT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经过人民那么多年的抗议，政府总算愿意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正视这个问题了，可见环境污染的情况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已很严重了。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连我那么怕看恐怖片的人都不怕，可见这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部电影一点也不可怕。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李先生那么年轻就在餐饮业拥有了一片天，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可见他多么努力。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5269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偏偏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contrary to expectation, against the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speaker’s wish, annoyingly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it-IT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我今天没带雨伞，希望别下雨，偏偏下午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下起大雨来了。</a:t>
            </a:r>
            <a:endParaRPr lang="it-IT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真气人，我准备的都是考古题，这次的考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试偏偏一题考古题也没有，害我没考好。</a:t>
            </a:r>
            <a:endParaRPr lang="it-IT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学校「家长日」的时间偏偏都是我最忙的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时候，所以不能去参加。</a:t>
            </a:r>
            <a:endParaRPr lang="it-IT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1975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可见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It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thus be concluded that…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有钱的人越来越有钱，穷人越来越穷，可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见贫富不均的情况越来越严重了。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现在有些硕士毕业生去夜市摆地摊，可见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工作多难找啊！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1489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对于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而言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far as… is concerned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it-IT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对于夫妇而言，没有什么比配偶骗了你的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感情伤害性更大的了。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对于这些新移民而言，语言沟通的障碍最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一直要员工加班，对于公司而言，不见得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有好处。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4141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对于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而言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far as… is concerned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对于这些志工而言，能辅导这些学童是一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件快乐的事。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我想对于任何人而言，受到种族歧视都是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无法接受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6231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对于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而言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far as… is concerned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Usage:</a:t>
            </a:r>
            <a:endParaRPr lang="it-IT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The pattern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对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…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来说 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always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applies to a person or group of people, e.g., </a:t>
            </a:r>
            <a:endParaRPr lang="it-IT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对台南人来说，早餐非常重要。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see Book 3 Lesson 4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</a:p>
          <a:p>
            <a:pPr marL="0" indent="0">
              <a:buNone/>
            </a:pP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This needn’t be the case for the formal pattern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对于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…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而言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e.g., </a:t>
            </a:r>
            <a:endParaRPr lang="it-IT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对于高科技的发展而言，如何培养研究人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员是最重要的议题。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41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偏偏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contrary to expectation, against the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speaker’s wish, annoyingly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我请他别穿西装来参加，他却偏偏穿了黑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色西装来了。</a:t>
            </a:r>
            <a:endParaRPr lang="it-IT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我们告诉他应该配一条素色的领带，他偏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偏要配一条花的。</a:t>
            </a:r>
            <a:endParaRPr lang="it-IT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为了在这里做生意，我告诉他最好先和本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地人建立良好的关系，他偏偏不听。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15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偏偏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contrary to expectation, against the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speaker’s wish, annoyingly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altLang="zh-TW" sz="35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it-IT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When used for a deliberate action,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偏 </a:t>
            </a:r>
            <a:r>
              <a:rPr lang="it-IT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stand alone without duplication, but in this case it cannot be placed before the subject, e.g.,</a:t>
            </a: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我不想被家庭束缚，但她偏要生儿育女，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所以我们就分手了。</a:t>
            </a: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他希望我不要去参加晚会，我偏要去。</a:t>
            </a: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小林叫我不要花钱买生日礼物给他，可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是我偏要买礼物让他开心。</a:t>
            </a:r>
          </a:p>
          <a:p>
            <a:pPr marL="514350" indent="-514350">
              <a:buFont typeface="+mj-lt"/>
              <a:buAutoNum type="arabicPeriod" startAt="2"/>
            </a:pPr>
            <a:endParaRPr lang="it-IT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51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照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persist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it-IT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在这个展览馆里不可以拍照，但这些观光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客还照拍！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老师说：先注意听，不要写，但是那些学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生不听，照写。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奇怪，我不是已经关机了吗？怎么手机还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是照响？</a:t>
            </a:r>
            <a:endParaRPr lang="it-IT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1875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照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persist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我已经跟楼上邻居抱怨了很多次，请他的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孩子晚上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10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点以后别跳。但他的孩子不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听，照跳。</a:t>
            </a: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最近食品安全出了好几次问题，那些东西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你怎么还照吃？</a:t>
            </a:r>
            <a:endParaRPr lang="it-IT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952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照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persist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乱 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vs.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照 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endParaRPr lang="it-IT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	A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monosyllabic verb or verb phrase can </a:t>
            </a:r>
            <a:endParaRPr lang="it-IT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	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follow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乱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e.g.,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乱写、乱做、乱花钱、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	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乱交朋友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However, only a monosyllabic 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	verb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follow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照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the object left out, </a:t>
            </a:r>
            <a:r>
              <a:rPr lang="it-IT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	e.g</a:t>
            </a:r>
            <a:r>
              <a:rPr lang="it-IT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叫他别弹吉他了，但他还照弹。</a:t>
            </a:r>
          </a:p>
          <a:p>
            <a:pPr marL="514350" indent="-514350">
              <a:buFont typeface="+mj-lt"/>
              <a:buAutoNum type="arabicPeriod" startAt="3"/>
            </a:pPr>
            <a:endParaRPr lang="it-IT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16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难得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rarely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it-IT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他给自己很大的压力，难得看到他轻松的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样子。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我难得来这附近的商业广场，没想到这里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这么热闹。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it-IT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你们难得听古典音乐吧？觉得怎么样？喜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欢吗？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436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难得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rarely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他的想法总是很正面，难得有负面的想法。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我难得看到他焦虑不安的样子，发生了什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么事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it-IT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466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</TotalTime>
  <Words>1539</Words>
  <Application>Microsoft Office PowerPoint</Application>
  <PresentationFormat>如螢幕大小 (4:3)</PresentationFormat>
  <Paragraphs>145</Paragraphs>
  <Slides>23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23</vt:i4>
      </vt:variant>
    </vt:vector>
  </HeadingPairs>
  <TitlesOfParts>
    <vt:vector size="33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I. 偏偏  contrary to expectation, against the      speaker’s wish, annoyingly</vt:lpstr>
      <vt:lpstr>I. 偏偏  contrary to expectation, against the      speaker’s wish, annoyingly</vt:lpstr>
      <vt:lpstr>I. 偏偏  contrary to expectation, against the      speaker’s wish, annoyingly</vt:lpstr>
      <vt:lpstr>Ⅱ. 照  persist</vt:lpstr>
      <vt:lpstr>Ⅱ. 照  persist</vt:lpstr>
      <vt:lpstr>Ⅱ. 照  persist</vt:lpstr>
      <vt:lpstr>Ⅲ. 难得  rarely</vt:lpstr>
      <vt:lpstr>Ⅲ. 难得  rarely</vt:lpstr>
      <vt:lpstr>Ⅲ. 难得  rarely</vt:lpstr>
      <vt:lpstr>IV. 在…之余  while not otherwise engaged        in …, apart from…</vt:lpstr>
      <vt:lpstr>IV. 在…之余  while not otherwise engaged        in …, apart from…</vt:lpstr>
      <vt:lpstr>V. 难以…  to find it difficult to…</vt:lpstr>
      <vt:lpstr>V. 难以…  to find it difficult to…</vt:lpstr>
      <vt:lpstr>V. 难以…  to find it difficult to…</vt:lpstr>
      <vt:lpstr>Ⅵ. 渐渐  gradually, slowly</vt:lpstr>
      <vt:lpstr>Ⅵ. 渐渐  gradually, slowly</vt:lpstr>
      <vt:lpstr>Ⅵ. 渐渐  gradually, slowly</vt:lpstr>
      <vt:lpstr>Ⅶ. 可见  It can thus be concluded that…</vt:lpstr>
      <vt:lpstr>Ⅶ. 可见  It can thus be concluded that…</vt:lpstr>
      <vt:lpstr>Ⅷ. 对于…而言  as far as… is concerned</vt:lpstr>
      <vt:lpstr>Ⅷ. 对于…而言  as far as… is concerned</vt:lpstr>
      <vt:lpstr>Ⅷ. 对于…而言  as far as… is concerned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13</cp:revision>
  <dcterms:created xsi:type="dcterms:W3CDTF">2006-08-16T00:00:00Z</dcterms:created>
  <dcterms:modified xsi:type="dcterms:W3CDTF">2018-04-26T09:19:29Z</dcterms:modified>
</cp:coreProperties>
</file>